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2A4E69-C017-4C02-AABC-A9DAF7BE5DB5}"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A4E69-C017-4C02-AABC-A9DAF7BE5DB5}"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A4E69-C017-4C02-AABC-A9DAF7BE5DB5}"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A4E69-C017-4C02-AABC-A9DAF7BE5DB5}"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A4E69-C017-4C02-AABC-A9DAF7BE5DB5}"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2A4E69-C017-4C02-AABC-A9DAF7BE5DB5}"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A4E69-C017-4C02-AABC-A9DAF7BE5DB5}" type="datetimeFigureOut">
              <a:rPr lang="en-US" smtClean="0"/>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2A4E69-C017-4C02-AABC-A9DAF7BE5DB5}" type="datetimeFigureOut">
              <a:rPr lang="en-US" smtClean="0"/>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A4E69-C017-4C02-AABC-A9DAF7BE5DB5}" type="datetimeFigureOut">
              <a:rPr lang="en-US" smtClean="0"/>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1CA9C-2B71-49FB-9123-83D602F2D3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A4E69-C017-4C02-AABC-A9DAF7BE5DB5}"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1CA9C-2B71-49FB-9123-83D602F2D3D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62A4E69-C017-4C02-AABC-A9DAF7BE5DB5}" type="datetimeFigureOut">
              <a:rPr lang="en-US" smtClean="0"/>
              <a:t>8/14/2013</a:t>
            </a:fld>
            <a:endParaRPr lang="en-US"/>
          </a:p>
        </p:txBody>
      </p:sp>
      <p:sp>
        <p:nvSpPr>
          <p:cNvPr id="9" name="Slide Number Placeholder 8"/>
          <p:cNvSpPr>
            <a:spLocks noGrp="1"/>
          </p:cNvSpPr>
          <p:nvPr>
            <p:ph type="sldNum" sz="quarter" idx="11"/>
          </p:nvPr>
        </p:nvSpPr>
        <p:spPr/>
        <p:txBody>
          <a:bodyPr/>
          <a:lstStyle/>
          <a:p>
            <a:fld id="{D4A1CA9C-2B71-49FB-9123-83D602F2D3D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A1CA9C-2B71-49FB-9123-83D602F2D3D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62A4E69-C017-4C02-AABC-A9DAF7BE5DB5}" type="datetimeFigureOut">
              <a:rPr lang="en-US" smtClean="0"/>
              <a:t>8/14/2013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762000"/>
          </a:xfrm>
        </p:spPr>
        <p:txBody>
          <a:bodyPr/>
          <a:lstStyle/>
          <a:p>
            <a:r>
              <a:rPr lang="en-US" sz="3200" dirty="0" smtClean="0"/>
              <a:t>Role-Playing: Child Soldier Rehabilitation Team</a:t>
            </a:r>
            <a:endParaRPr lang="en-US" sz="3200" dirty="0"/>
          </a:p>
        </p:txBody>
      </p:sp>
      <p:sp>
        <p:nvSpPr>
          <p:cNvPr id="3" name="Content Placeholder 2"/>
          <p:cNvSpPr>
            <a:spLocks noGrp="1"/>
          </p:cNvSpPr>
          <p:nvPr>
            <p:ph idx="1"/>
          </p:nvPr>
        </p:nvSpPr>
        <p:spPr>
          <a:xfrm>
            <a:off x="0" y="914400"/>
            <a:ext cx="8458200" cy="5943600"/>
          </a:xfrm>
        </p:spPr>
        <p:txBody>
          <a:bodyPr>
            <a:normAutofit fontScale="92500"/>
          </a:bodyPr>
          <a:lstStyle/>
          <a:p>
            <a:pPr marL="114300" indent="0">
              <a:buNone/>
            </a:pPr>
            <a:r>
              <a:rPr lang="en-US" dirty="0" smtClean="0"/>
              <a:t>Along with other classmates, you’re going to work as a United Nations Children’s Fund (UNICEF) Team to gather a group of experts who will help </a:t>
            </a:r>
            <a:r>
              <a:rPr lang="en-US" dirty="0" smtClean="0"/>
              <a:t>child </a:t>
            </a:r>
            <a:r>
              <a:rPr lang="en-US" dirty="0" smtClean="0"/>
              <a:t>soldiers </a:t>
            </a:r>
            <a:r>
              <a:rPr lang="en-US" dirty="0" smtClean="0"/>
              <a:t>like Ishmael </a:t>
            </a:r>
            <a:r>
              <a:rPr lang="en-US" dirty="0" err="1" smtClean="0"/>
              <a:t>Beah</a:t>
            </a:r>
            <a:r>
              <a:rPr lang="en-US" dirty="0" smtClean="0"/>
              <a:t> who have been taken off the battlefield to cope </a:t>
            </a:r>
            <a:r>
              <a:rPr lang="en-US" dirty="0" smtClean="0"/>
              <a:t>with their experiences in war—mentally, physically, spiritually, and emotionally.</a:t>
            </a:r>
          </a:p>
          <a:p>
            <a:r>
              <a:rPr lang="en-US" b="1" dirty="0" smtClean="0"/>
              <a:t>Problem</a:t>
            </a:r>
            <a:r>
              <a:rPr lang="en-US" dirty="0" smtClean="0"/>
              <a:t>: You have a limited budget. The United Nations has allocated only enough money for you to hire a team of </a:t>
            </a:r>
            <a:r>
              <a:rPr lang="en-US" b="1" dirty="0" smtClean="0"/>
              <a:t>four </a:t>
            </a:r>
            <a:r>
              <a:rPr lang="en-US" dirty="0" smtClean="0"/>
              <a:t>experts in various fields who will </a:t>
            </a:r>
            <a:r>
              <a:rPr lang="en-US" dirty="0" smtClean="0"/>
              <a:t>rehabilitate help </a:t>
            </a:r>
            <a:r>
              <a:rPr lang="en-US" dirty="0" smtClean="0"/>
              <a:t>child soldiers </a:t>
            </a:r>
            <a:r>
              <a:rPr lang="en-US" dirty="0" smtClean="0"/>
              <a:t>so they can reintegrate </a:t>
            </a:r>
            <a:r>
              <a:rPr lang="en-US" dirty="0" smtClean="0"/>
              <a:t>into </a:t>
            </a:r>
            <a:r>
              <a:rPr lang="en-US" dirty="0" smtClean="0"/>
              <a:t>society or be repatriated somewhere else.</a:t>
            </a:r>
            <a:endParaRPr lang="en-US" dirty="0" smtClean="0"/>
          </a:p>
          <a:p>
            <a:r>
              <a:rPr lang="en-US" b="1" dirty="0" smtClean="0"/>
              <a:t>Your Goal: </a:t>
            </a:r>
            <a:r>
              <a:rPr lang="en-US" dirty="0" smtClean="0"/>
              <a:t>Gather the best team of </a:t>
            </a:r>
            <a:r>
              <a:rPr lang="en-US" b="1" dirty="0" smtClean="0"/>
              <a:t>four experts</a:t>
            </a:r>
            <a:r>
              <a:rPr lang="en-US" dirty="0" smtClean="0"/>
              <a:t> from </a:t>
            </a:r>
            <a:r>
              <a:rPr lang="en-US" dirty="0" smtClean="0"/>
              <a:t>the following </a:t>
            </a:r>
            <a:r>
              <a:rPr lang="en-US" dirty="0" smtClean="0"/>
              <a:t>list.</a:t>
            </a:r>
          </a:p>
          <a:p>
            <a:r>
              <a:rPr lang="en-US" b="1" dirty="0" smtClean="0"/>
              <a:t>Keep in mind </a:t>
            </a:r>
            <a:r>
              <a:rPr lang="en-US" dirty="0" smtClean="0"/>
              <a:t>what you learned from reading </a:t>
            </a:r>
            <a:r>
              <a:rPr lang="en-US" i="1" dirty="0" smtClean="0"/>
              <a:t>A Long Way Gone</a:t>
            </a:r>
            <a:r>
              <a:rPr lang="en-US" dirty="0" smtClean="0"/>
              <a:t>, particularly the mental, physical, emotional, and spiritual state of child soldiers like Ishmael when they are taken from the battlefield</a:t>
            </a:r>
            <a:endParaRPr lang="en-US" b="1" dirty="0" smtClean="0"/>
          </a:p>
          <a:p>
            <a:r>
              <a:rPr lang="en-US" b="1" dirty="0" smtClean="0"/>
              <a:t>How to Report: </a:t>
            </a:r>
            <a:r>
              <a:rPr lang="en-US" dirty="0" smtClean="0"/>
              <a:t>On the space provided, write the individual names and salaries for the people you’ve chosen.  Then, for each, explain why you chose that person, using information from </a:t>
            </a:r>
            <a:r>
              <a:rPr lang="en-US" i="1" dirty="0" smtClean="0"/>
              <a:t>A Long Way Gone</a:t>
            </a:r>
            <a:r>
              <a:rPr lang="en-US" dirty="0" smtClean="0"/>
              <a:t> as supporting detail</a:t>
            </a:r>
            <a:r>
              <a:rPr lang="en-US" dirty="0" smtClean="0"/>
              <a:t>.</a:t>
            </a:r>
          </a:p>
          <a:p>
            <a:r>
              <a:rPr lang="en-US" b="1" dirty="0" smtClean="0"/>
              <a:t>First…</a:t>
            </a:r>
            <a:r>
              <a:rPr lang="en-US" dirty="0" smtClean="0"/>
              <a:t>review the list by yourself, and decide what qualifications you’d like to see in the people you choose.  Then, we’ll work in groups.</a:t>
            </a:r>
            <a:endParaRPr lang="en-US" b="1" dirty="0"/>
          </a:p>
        </p:txBody>
      </p:sp>
    </p:spTree>
    <p:extLst>
      <p:ext uri="{BB962C8B-B14F-4D97-AF65-F5344CB8AC3E}">
        <p14:creationId xmlns:p14="http://schemas.microsoft.com/office/powerpoint/2010/main" val="229784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#9</a:t>
            </a:r>
            <a:endParaRPr lang="en-US" dirty="0"/>
          </a:p>
        </p:txBody>
      </p:sp>
      <p:sp>
        <p:nvSpPr>
          <p:cNvPr id="3" name="Text Placeholder 2"/>
          <p:cNvSpPr>
            <a:spLocks noGrp="1"/>
          </p:cNvSpPr>
          <p:nvPr>
            <p:ph type="body" idx="1"/>
          </p:nvPr>
        </p:nvSpPr>
        <p:spPr/>
        <p:txBody>
          <a:bodyPr/>
          <a:lstStyle/>
          <a:p>
            <a:r>
              <a:rPr lang="en-US" dirty="0" smtClean="0"/>
              <a:t>Innocent </a:t>
            </a:r>
            <a:r>
              <a:rPr lang="en-US" dirty="0" err="1" smtClean="0"/>
              <a:t>Aponye</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2174874"/>
            <a:ext cx="3962400" cy="4530725"/>
          </a:xfrm>
        </p:spPr>
        <p:txBody>
          <a:bodyPr>
            <a:normAutofit fontScale="77500" lnSpcReduction="20000"/>
          </a:bodyPr>
          <a:lstStyle/>
          <a:p>
            <a:r>
              <a:rPr lang="en-US" b="1" dirty="0" smtClean="0"/>
              <a:t>Speaker / Grant Writer: </a:t>
            </a:r>
            <a:r>
              <a:rPr lang="en-US" dirty="0" smtClean="0"/>
              <a:t>Works with Unified for </a:t>
            </a:r>
            <a:r>
              <a:rPr lang="en-US" dirty="0" err="1" smtClean="0"/>
              <a:t>Unifat</a:t>
            </a:r>
            <a:r>
              <a:rPr lang="en-US" dirty="0" smtClean="0"/>
              <a:t> to educate Americans about issues dealing with child soldiers.  Also writes grants for funds for </a:t>
            </a:r>
            <a:r>
              <a:rPr lang="en-US" dirty="0" smtClean="0"/>
              <a:t>initiatives. </a:t>
            </a:r>
            <a:endParaRPr lang="en-US" dirty="0" smtClean="0"/>
          </a:p>
          <a:p>
            <a:r>
              <a:rPr lang="en-US" b="1" dirty="0" smtClean="0"/>
              <a:t>Specialty</a:t>
            </a:r>
            <a:r>
              <a:rPr lang="en-US" b="1" dirty="0" smtClean="0"/>
              <a:t>: </a:t>
            </a:r>
            <a:r>
              <a:rPr lang="en-US" dirty="0" smtClean="0"/>
              <a:t>Innocent works with American and European aid workers to find funding to keep refugees in their home countries so they can retain their native culture by going to school and living with African foster parents.</a:t>
            </a:r>
            <a:endParaRPr lang="en-US" dirty="0" smtClean="0"/>
          </a:p>
          <a:p>
            <a:r>
              <a:rPr lang="en-US" b="1" dirty="0" smtClean="0"/>
              <a:t>Personal: </a:t>
            </a:r>
            <a:r>
              <a:rPr lang="en-US" dirty="0" smtClean="0"/>
              <a:t>A former child soldier from Uganda, Innocent has lost his whole biological family, and thus considers the Americans in Unified for </a:t>
            </a:r>
            <a:r>
              <a:rPr lang="en-US" dirty="0" err="1" smtClean="0"/>
              <a:t>Unifat</a:t>
            </a:r>
            <a:r>
              <a:rPr lang="en-US" dirty="0" smtClean="0"/>
              <a:t> to be his closest “family.”</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4" y="2209800"/>
            <a:ext cx="433493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7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dirty="0" smtClean="0"/>
              <a:t>Expert #10</a:t>
            </a:r>
            <a:endParaRPr lang="en-US" dirty="0"/>
          </a:p>
        </p:txBody>
      </p:sp>
      <p:sp>
        <p:nvSpPr>
          <p:cNvPr id="3" name="Text Placeholder 2"/>
          <p:cNvSpPr>
            <a:spLocks noGrp="1"/>
          </p:cNvSpPr>
          <p:nvPr>
            <p:ph type="body" idx="1"/>
          </p:nvPr>
        </p:nvSpPr>
        <p:spPr>
          <a:xfrm>
            <a:off x="533400" y="1219200"/>
            <a:ext cx="3657600" cy="639762"/>
          </a:xfrm>
        </p:spPr>
        <p:txBody>
          <a:bodyPr/>
          <a:lstStyle/>
          <a:p>
            <a:r>
              <a:rPr lang="en-US" dirty="0" smtClean="0"/>
              <a:t>Angelina Jolie</a:t>
            </a:r>
            <a:endParaRPr lang="en-US" dirty="0"/>
          </a:p>
        </p:txBody>
      </p:sp>
      <p:sp>
        <p:nvSpPr>
          <p:cNvPr id="4" name="Content Placeholder 3"/>
          <p:cNvSpPr>
            <a:spLocks noGrp="1"/>
          </p:cNvSpPr>
          <p:nvPr>
            <p:ph sz="half" idx="2"/>
          </p:nvPr>
        </p:nvSpPr>
        <p:spPr>
          <a:xfrm>
            <a:off x="457200" y="1905000"/>
            <a:ext cx="3657600" cy="4221163"/>
          </a:xfrm>
        </p:spPr>
        <p:txBody>
          <a:bodyPr/>
          <a:lstStyle/>
          <a:p>
            <a:endParaRPr lang="en-US" dirty="0"/>
          </a:p>
        </p:txBody>
      </p:sp>
      <p:sp>
        <p:nvSpPr>
          <p:cNvPr id="5" name="Text Placeholder 4"/>
          <p:cNvSpPr>
            <a:spLocks noGrp="1"/>
          </p:cNvSpPr>
          <p:nvPr>
            <p:ph type="body" sz="quarter" idx="3"/>
          </p:nvPr>
        </p:nvSpPr>
        <p:spPr>
          <a:xfrm>
            <a:off x="4419600" y="13716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2174874"/>
            <a:ext cx="3962400" cy="4683126"/>
          </a:xfrm>
        </p:spPr>
        <p:txBody>
          <a:bodyPr>
            <a:normAutofit fontScale="85000" lnSpcReduction="20000"/>
          </a:bodyPr>
          <a:lstStyle/>
          <a:p>
            <a:r>
              <a:rPr lang="en-US" b="1" dirty="0" smtClean="0"/>
              <a:t>Actress / United Nations Ambassador: </a:t>
            </a:r>
            <a:r>
              <a:rPr lang="en-US" dirty="0" smtClean="0"/>
              <a:t>Besides being in many blockbuster films, Ms. Jolie works as a Goodwill Ambassador for the United Nations High Commissioner for Refugees</a:t>
            </a:r>
          </a:p>
          <a:p>
            <a:r>
              <a:rPr lang="en-US" b="1" dirty="0" smtClean="0"/>
              <a:t>Specialty: </a:t>
            </a:r>
            <a:r>
              <a:rPr lang="en-US" dirty="0" smtClean="0"/>
              <a:t>Ms. Jolie contributes </a:t>
            </a:r>
            <a:r>
              <a:rPr lang="en-US" dirty="0"/>
              <a:t>to the vital process of finding solutions for people displaced by </a:t>
            </a:r>
            <a:r>
              <a:rPr lang="en-US" dirty="0" smtClean="0"/>
              <a:t>conflict, specifically refugees, by working on the governmental level.</a:t>
            </a:r>
          </a:p>
          <a:p>
            <a:r>
              <a:rPr lang="en-US" b="1" dirty="0" smtClean="0"/>
              <a:t>Personal: </a:t>
            </a:r>
            <a:r>
              <a:rPr lang="en-US" dirty="0" smtClean="0"/>
              <a:t>Married mother of 6 (3 biological, 3 adopted children), Ms. Jolie </a:t>
            </a:r>
            <a:r>
              <a:rPr lang="en-US" dirty="0" smtClean="0"/>
              <a:t>still lives </a:t>
            </a:r>
            <a:r>
              <a:rPr lang="en-US" dirty="0" smtClean="0"/>
              <a:t>a busy </a:t>
            </a:r>
            <a:r>
              <a:rPr lang="en-US" dirty="0" smtClean="0"/>
              <a:t>acting in and directing films</a:t>
            </a:r>
            <a:r>
              <a:rPr lang="en-US" dirty="0" smtClean="0"/>
              <a:t>, but tirelessly devotes her time to refugees.</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810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6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620000" cy="1143000"/>
          </a:xfrm>
        </p:spPr>
        <p:txBody>
          <a:bodyPr/>
          <a:lstStyle/>
          <a:p>
            <a:pPr algn="ctr"/>
            <a:r>
              <a:rPr lang="en-US" dirty="0" smtClean="0"/>
              <a:t>Expert #1</a:t>
            </a:r>
            <a:endParaRPr lang="en-US" dirty="0"/>
          </a:p>
        </p:txBody>
      </p:sp>
      <p:sp>
        <p:nvSpPr>
          <p:cNvPr id="3" name="Text Placeholder 2"/>
          <p:cNvSpPr>
            <a:spLocks noGrp="1"/>
          </p:cNvSpPr>
          <p:nvPr>
            <p:ph type="body" idx="1"/>
          </p:nvPr>
        </p:nvSpPr>
        <p:spPr/>
        <p:txBody>
          <a:bodyPr/>
          <a:lstStyle/>
          <a:p>
            <a:r>
              <a:rPr lang="en-US" dirty="0" smtClean="0"/>
              <a:t>Dr. Ravi </a:t>
            </a:r>
            <a:r>
              <a:rPr lang="en-US" dirty="0" err="1" smtClean="0"/>
              <a:t>Ramasary</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9144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1524000"/>
            <a:ext cx="3962400" cy="5181600"/>
          </a:xfrm>
        </p:spPr>
        <p:txBody>
          <a:bodyPr>
            <a:normAutofit fontScale="92500"/>
          </a:bodyPr>
          <a:lstStyle/>
          <a:p>
            <a:r>
              <a:rPr lang="en-US" b="1" dirty="0" smtClean="0"/>
              <a:t>Child Psychologist</a:t>
            </a:r>
            <a:r>
              <a:rPr lang="en-US" dirty="0" smtClean="0"/>
              <a:t>: Trained at the University of Cincinnati to work with children who have been abused.</a:t>
            </a:r>
          </a:p>
          <a:p>
            <a:r>
              <a:rPr lang="en-US" b="1" dirty="0" smtClean="0"/>
              <a:t>Specialty</a:t>
            </a:r>
            <a:r>
              <a:rPr lang="en-US" dirty="0" smtClean="0"/>
              <a:t>: Helping children who have been victims of violence to cope with their suffering</a:t>
            </a:r>
          </a:p>
          <a:p>
            <a:r>
              <a:rPr lang="en-US" b="1" dirty="0" smtClean="0"/>
              <a:t>Personal: </a:t>
            </a:r>
            <a:r>
              <a:rPr lang="en-US" dirty="0" smtClean="0"/>
              <a:t>Raised in India and the United States; traveled to Africa throughout college.  Has no wife or children; has suffered from </a:t>
            </a:r>
            <a:r>
              <a:rPr lang="en-US" dirty="0" smtClean="0"/>
              <a:t>clinical depression</a:t>
            </a:r>
            <a:r>
              <a:rPr lang="en-US"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5256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33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1143000"/>
          </a:xfrm>
        </p:spPr>
        <p:txBody>
          <a:bodyPr/>
          <a:lstStyle/>
          <a:p>
            <a:pPr algn="ctr"/>
            <a:r>
              <a:rPr lang="en-US" dirty="0" smtClean="0"/>
              <a:t>Expert #2</a:t>
            </a:r>
            <a:endParaRPr lang="en-US" dirty="0"/>
          </a:p>
        </p:txBody>
      </p:sp>
      <p:sp>
        <p:nvSpPr>
          <p:cNvPr id="3" name="Text Placeholder 2"/>
          <p:cNvSpPr>
            <a:spLocks noGrp="1"/>
          </p:cNvSpPr>
          <p:nvPr>
            <p:ph type="body" idx="1"/>
          </p:nvPr>
        </p:nvSpPr>
        <p:spPr/>
        <p:txBody>
          <a:bodyPr/>
          <a:lstStyle/>
          <a:p>
            <a:r>
              <a:rPr lang="en-US" dirty="0" smtClean="0"/>
              <a:t>Valentino </a:t>
            </a:r>
            <a:r>
              <a:rPr lang="en-US" dirty="0" err="1" smtClean="0"/>
              <a:t>Achak</a:t>
            </a:r>
            <a:r>
              <a:rPr lang="en-US" dirty="0" smtClean="0"/>
              <a:t> Deng</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10668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1676400"/>
            <a:ext cx="3962400" cy="5029199"/>
          </a:xfrm>
        </p:spPr>
        <p:txBody>
          <a:bodyPr>
            <a:normAutofit fontScale="85000" lnSpcReduction="20000"/>
          </a:bodyPr>
          <a:lstStyle/>
          <a:p>
            <a:r>
              <a:rPr lang="en-US" b="1" dirty="0" smtClean="0"/>
              <a:t>Speaker / Writer</a:t>
            </a:r>
            <a:r>
              <a:rPr lang="en-US" dirty="0" smtClean="0"/>
              <a:t>: After living as a refugee from the Sudanese civil war for 14 years, Valentino was relocated to the U.S., where he went to college, spoke to churches and schools about issues dealing with child soldiers, and wrote a bestselling book about his experience.</a:t>
            </a:r>
          </a:p>
          <a:p>
            <a:r>
              <a:rPr lang="en-US" b="1" dirty="0" smtClean="0"/>
              <a:t>Specialty: </a:t>
            </a:r>
            <a:r>
              <a:rPr lang="en-US" dirty="0" smtClean="0"/>
              <a:t>Valentino works with former child soldiers and refugees to help them find their voices in sharing their stories.</a:t>
            </a:r>
          </a:p>
          <a:p>
            <a:r>
              <a:rPr lang="en-US" b="1" dirty="0" smtClean="0"/>
              <a:t>Personal: </a:t>
            </a:r>
            <a:r>
              <a:rPr lang="en-US" dirty="0" smtClean="0"/>
              <a:t>Has an adopted family in the United States; travels monthly to his hometown in Sudan, where he coordinates a rebuilding </a:t>
            </a:r>
            <a:r>
              <a:rPr lang="en-US" dirty="0" smtClean="0"/>
              <a:t>effort to construct a school and homes. </a:t>
            </a: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418934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92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#3</a:t>
            </a:r>
            <a:endParaRPr lang="en-US" dirty="0"/>
          </a:p>
        </p:txBody>
      </p:sp>
      <p:sp>
        <p:nvSpPr>
          <p:cNvPr id="3" name="Text Placeholder 2"/>
          <p:cNvSpPr>
            <a:spLocks noGrp="1"/>
          </p:cNvSpPr>
          <p:nvPr>
            <p:ph type="body" idx="1"/>
          </p:nvPr>
        </p:nvSpPr>
        <p:spPr/>
        <p:txBody>
          <a:bodyPr/>
          <a:lstStyle/>
          <a:p>
            <a:r>
              <a:rPr lang="en-US" dirty="0" smtClean="0"/>
              <a:t>Chandra Ellis, </a:t>
            </a:r>
            <a:r>
              <a:rPr lang="en-US" dirty="0" err="1" smtClean="0"/>
              <a:t>Ph.D</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11430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1752600"/>
            <a:ext cx="4038600" cy="4952999"/>
          </a:xfrm>
        </p:spPr>
        <p:txBody>
          <a:bodyPr>
            <a:normAutofit fontScale="92500" lnSpcReduction="20000"/>
          </a:bodyPr>
          <a:lstStyle/>
          <a:p>
            <a:r>
              <a:rPr lang="en-US" b="1" dirty="0" smtClean="0"/>
              <a:t>Oral Historian/Storyteller</a:t>
            </a:r>
            <a:r>
              <a:rPr lang="en-US" dirty="0" smtClean="0"/>
              <a:t>: Dr. Ellis has a doctorate in African literature, particularly the oral tradition/stories of over 40 African countries.</a:t>
            </a:r>
            <a:endParaRPr lang="en-US" dirty="0" smtClean="0"/>
          </a:p>
          <a:p>
            <a:r>
              <a:rPr lang="en-US" b="1" dirty="0" smtClean="0"/>
              <a:t>Specialty: </a:t>
            </a:r>
            <a:r>
              <a:rPr lang="en-US" dirty="0" smtClean="0"/>
              <a:t>Besides teaching at New York University, Dr. Ellis facilitates workshops with tribal chiefs in Africa and children in America (particularly in urban populations) in order to help them tell their own stories in more compelling ways.</a:t>
            </a:r>
          </a:p>
          <a:p>
            <a:r>
              <a:rPr lang="en-US" b="1" dirty="0" smtClean="0"/>
              <a:t>Personal: </a:t>
            </a:r>
            <a:r>
              <a:rPr lang="en-US" dirty="0" smtClean="0"/>
              <a:t>Dr. Ellis has adopted two refugees from Rwanda.</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19338"/>
            <a:ext cx="3429000" cy="416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3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#4</a:t>
            </a:r>
            <a:endParaRPr lang="en-US" dirty="0"/>
          </a:p>
        </p:txBody>
      </p:sp>
      <p:sp>
        <p:nvSpPr>
          <p:cNvPr id="3" name="Text Placeholder 2"/>
          <p:cNvSpPr>
            <a:spLocks noGrp="1"/>
          </p:cNvSpPr>
          <p:nvPr>
            <p:ph type="body" idx="1"/>
          </p:nvPr>
        </p:nvSpPr>
        <p:spPr/>
        <p:txBody>
          <a:bodyPr/>
          <a:lstStyle/>
          <a:p>
            <a:r>
              <a:rPr lang="en-US" dirty="0" smtClean="0"/>
              <a:t>Dr. Craig Bryan</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11430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191000" y="1752600"/>
            <a:ext cx="4267200" cy="4952999"/>
          </a:xfrm>
        </p:spPr>
        <p:txBody>
          <a:bodyPr>
            <a:normAutofit lnSpcReduction="10000"/>
          </a:bodyPr>
          <a:lstStyle/>
          <a:p>
            <a:r>
              <a:rPr lang="en-US" b="1" dirty="0" smtClean="0"/>
              <a:t>Former Army Psychologist</a:t>
            </a:r>
            <a:r>
              <a:rPr lang="en-US" dirty="0" smtClean="0"/>
              <a:t>: Trained at Quantico Military Hospital; served a tour of duty in Vietnam.</a:t>
            </a:r>
          </a:p>
          <a:p>
            <a:r>
              <a:rPr lang="en-US" b="1" dirty="0" smtClean="0"/>
              <a:t>Specialty: </a:t>
            </a:r>
            <a:r>
              <a:rPr lang="en-US" dirty="0" smtClean="0"/>
              <a:t>Helping</a:t>
            </a:r>
            <a:r>
              <a:rPr lang="en-US" b="1" dirty="0" smtClean="0"/>
              <a:t> </a:t>
            </a:r>
            <a:r>
              <a:rPr lang="en-US" dirty="0" smtClean="0"/>
              <a:t>veterans who suffer from Post-Traumatic Stress Disorder (PTSD)</a:t>
            </a:r>
          </a:p>
          <a:p>
            <a:r>
              <a:rPr lang="en-US" b="1" dirty="0" smtClean="0"/>
              <a:t>Personal: </a:t>
            </a:r>
            <a:r>
              <a:rPr lang="en-US" dirty="0" smtClean="0"/>
              <a:t>Widower (wife died in tour of duty in Desert Storm); father of adult son who died in Afghanistan as Army Medic.</a:t>
            </a:r>
            <a:endParaRPr lang="en-US" b="1" dirty="0" smtClean="0"/>
          </a:p>
          <a:p>
            <a:pPr marL="114300" indent="0">
              <a:buNone/>
            </a:pPr>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599"/>
            <a:ext cx="3810000" cy="285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2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#5</a:t>
            </a:r>
            <a:endParaRPr lang="en-US" dirty="0"/>
          </a:p>
        </p:txBody>
      </p:sp>
      <p:sp>
        <p:nvSpPr>
          <p:cNvPr id="3" name="Text Placeholder 2"/>
          <p:cNvSpPr>
            <a:spLocks noGrp="1"/>
          </p:cNvSpPr>
          <p:nvPr>
            <p:ph type="body" idx="1"/>
          </p:nvPr>
        </p:nvSpPr>
        <p:spPr/>
        <p:txBody>
          <a:bodyPr/>
          <a:lstStyle/>
          <a:p>
            <a:r>
              <a:rPr lang="en-US" dirty="0" smtClean="0"/>
              <a:t>Sister </a:t>
            </a:r>
            <a:r>
              <a:rPr lang="en-US" dirty="0" err="1" smtClean="0"/>
              <a:t>Immaculee</a:t>
            </a:r>
            <a:r>
              <a:rPr lang="en-US" dirty="0" smtClean="0"/>
              <a:t> Grace </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11430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1752600"/>
            <a:ext cx="4038600" cy="4952999"/>
          </a:xfrm>
        </p:spPr>
        <p:txBody>
          <a:bodyPr>
            <a:normAutofit fontScale="85000" lnSpcReduction="10000"/>
          </a:bodyPr>
          <a:lstStyle/>
          <a:p>
            <a:r>
              <a:rPr lang="en-US" b="1" dirty="0" smtClean="0"/>
              <a:t>Sister of Charity: </a:t>
            </a:r>
            <a:r>
              <a:rPr lang="en-US" dirty="0" smtClean="0"/>
              <a:t>Has worked with orphans in Nairobi, Kenya and in refugee camps throughout </a:t>
            </a:r>
            <a:r>
              <a:rPr lang="en-US" dirty="0" smtClean="0"/>
              <a:t>Africa, particularly in schools.</a:t>
            </a:r>
            <a:endParaRPr lang="en-US" dirty="0" smtClean="0"/>
          </a:p>
          <a:p>
            <a:r>
              <a:rPr lang="en-US" b="1" dirty="0" smtClean="0"/>
              <a:t>Specialty: </a:t>
            </a:r>
            <a:r>
              <a:rPr lang="en-US" dirty="0" smtClean="0"/>
              <a:t>Sister Grace has taught students in K-12 and </a:t>
            </a:r>
            <a:r>
              <a:rPr lang="en-US" dirty="0" smtClean="0"/>
              <a:t>has a Ph.D. in education from Boston College University</a:t>
            </a:r>
            <a:r>
              <a:rPr lang="en-US" dirty="0" smtClean="0"/>
              <a:t>. </a:t>
            </a:r>
            <a:endParaRPr lang="en-US" dirty="0" smtClean="0"/>
          </a:p>
          <a:p>
            <a:r>
              <a:rPr lang="en-US" b="1" dirty="0" smtClean="0"/>
              <a:t>Personal: </a:t>
            </a:r>
            <a:r>
              <a:rPr lang="en-US" dirty="0" smtClean="0"/>
              <a:t>Sister Grace has been reprimanded for speaking out against her order’s lack of political action in African nations, and has almost been banished from the Sisters of Charity.  Fiercely independent, Sister Grace tends to work alone on projects.</a:t>
            </a:r>
            <a:endParaRPr lang="en-US"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4191000" cy="314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2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#6</a:t>
            </a:r>
            <a:endParaRPr lang="en-US" dirty="0"/>
          </a:p>
        </p:txBody>
      </p:sp>
      <p:sp>
        <p:nvSpPr>
          <p:cNvPr id="3" name="Text Placeholder 2"/>
          <p:cNvSpPr>
            <a:spLocks noGrp="1"/>
          </p:cNvSpPr>
          <p:nvPr>
            <p:ph type="body" idx="1"/>
          </p:nvPr>
        </p:nvSpPr>
        <p:spPr/>
        <p:txBody>
          <a:bodyPr/>
          <a:lstStyle/>
          <a:p>
            <a:r>
              <a:rPr lang="en-US" dirty="0" smtClean="0"/>
              <a:t>Emilie Russo, J.D. </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a:xfrm>
            <a:off x="4419600" y="9144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3733800" y="1600200"/>
            <a:ext cx="4648200" cy="5181600"/>
          </a:xfrm>
        </p:spPr>
        <p:txBody>
          <a:bodyPr>
            <a:normAutofit fontScale="92500"/>
          </a:bodyPr>
          <a:lstStyle/>
          <a:p>
            <a:r>
              <a:rPr lang="en-US" b="1" dirty="0" smtClean="0"/>
              <a:t>Lawyer: </a:t>
            </a:r>
            <a:r>
              <a:rPr lang="en-US" dirty="0" smtClean="0"/>
              <a:t>Has worked with immigration issues throughout her entire 25-year career.</a:t>
            </a:r>
          </a:p>
          <a:p>
            <a:r>
              <a:rPr lang="en-US" b="1" dirty="0" smtClean="0"/>
              <a:t>Specialty: </a:t>
            </a:r>
            <a:r>
              <a:rPr lang="en-US" dirty="0" smtClean="0"/>
              <a:t>Adoptions and relocating refugees to foster parents in their home countries or the U.S.</a:t>
            </a:r>
          </a:p>
          <a:p>
            <a:r>
              <a:rPr lang="en-US" b="1" dirty="0" smtClean="0"/>
              <a:t>Personal: </a:t>
            </a:r>
            <a:r>
              <a:rPr lang="en-US" dirty="0" smtClean="0"/>
              <a:t>With a heavy caseload in the United </a:t>
            </a:r>
            <a:r>
              <a:rPr lang="en-US" dirty="0" smtClean="0"/>
              <a:t>States,  </a:t>
            </a:r>
            <a:r>
              <a:rPr lang="en-US" dirty="0" smtClean="0"/>
              <a:t>Ms. Russo can only work from </a:t>
            </a:r>
            <a:r>
              <a:rPr lang="en-US" dirty="0" smtClean="0"/>
              <a:t>America via telephone and email, </a:t>
            </a:r>
            <a:r>
              <a:rPr lang="en-US" dirty="0" smtClean="0"/>
              <a:t>and won’t be able to meet face-to-face with the former child soldiers besides two three-day-long meetings throughout the course of one year.</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2838450" cy="422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#7</a:t>
            </a:r>
            <a:endParaRPr lang="en-US" dirty="0"/>
          </a:p>
        </p:txBody>
      </p:sp>
      <p:sp>
        <p:nvSpPr>
          <p:cNvPr id="3" name="Text Placeholder 2"/>
          <p:cNvSpPr>
            <a:spLocks noGrp="1"/>
          </p:cNvSpPr>
          <p:nvPr>
            <p:ph type="body" idx="1"/>
          </p:nvPr>
        </p:nvSpPr>
        <p:spPr/>
        <p:txBody>
          <a:bodyPr/>
          <a:lstStyle/>
          <a:p>
            <a:r>
              <a:rPr lang="en-US" dirty="0" smtClean="0"/>
              <a:t>Didier </a:t>
            </a:r>
            <a:r>
              <a:rPr lang="en-US" dirty="0" err="1" smtClean="0"/>
              <a:t>Drogba</a:t>
            </a:r>
            <a:endParaRPr lang="en-US" dirty="0"/>
          </a:p>
        </p:txBody>
      </p:sp>
      <p:sp>
        <p:nvSpPr>
          <p:cNvPr id="4" name="Content Placeholder 3"/>
          <p:cNvSpPr>
            <a:spLocks noGrp="1"/>
          </p:cNvSpPr>
          <p:nvPr>
            <p:ph sz="half" idx="2"/>
          </p:nvPr>
        </p:nvSpPr>
        <p:spPr/>
        <p:txBody>
          <a:bodyPr/>
          <a:lstStyle/>
          <a:p>
            <a:pPr marL="114300" indent="0">
              <a:buNone/>
            </a:pPr>
            <a:endParaRPr lang="en-US" dirty="0"/>
          </a:p>
        </p:txBody>
      </p:sp>
      <p:sp>
        <p:nvSpPr>
          <p:cNvPr id="5" name="Text Placeholder 4"/>
          <p:cNvSpPr>
            <a:spLocks noGrp="1"/>
          </p:cNvSpPr>
          <p:nvPr>
            <p:ph type="body" sz="quarter" idx="3"/>
          </p:nvPr>
        </p:nvSpPr>
        <p:spPr>
          <a:xfrm>
            <a:off x="4419600" y="1143000"/>
            <a:ext cx="3657600" cy="639762"/>
          </a:xfrm>
        </p:spPr>
        <p:txBody>
          <a:bodyPr/>
          <a:lstStyle/>
          <a:p>
            <a:r>
              <a:rPr lang="en-US" dirty="0" smtClean="0"/>
              <a:t>Qualifications</a:t>
            </a:r>
            <a:endParaRPr lang="en-US" dirty="0"/>
          </a:p>
        </p:txBody>
      </p:sp>
      <p:sp>
        <p:nvSpPr>
          <p:cNvPr id="6" name="Content Placeholder 5"/>
          <p:cNvSpPr>
            <a:spLocks noGrp="1"/>
          </p:cNvSpPr>
          <p:nvPr>
            <p:ph sz="quarter" idx="4"/>
          </p:nvPr>
        </p:nvSpPr>
        <p:spPr>
          <a:xfrm>
            <a:off x="4267200" y="1752600"/>
            <a:ext cx="4191000" cy="4952999"/>
          </a:xfrm>
        </p:spPr>
        <p:txBody>
          <a:bodyPr>
            <a:normAutofit fontScale="85000" lnSpcReduction="20000"/>
          </a:bodyPr>
          <a:lstStyle/>
          <a:p>
            <a:r>
              <a:rPr lang="en-US" b="1" dirty="0" smtClean="0"/>
              <a:t>Soccer Player &amp; Ambassador: </a:t>
            </a:r>
            <a:r>
              <a:rPr lang="en-US" dirty="0" smtClean="0"/>
              <a:t>Considered the greatest soccer player in Ivory Coast and one of the best in African history, </a:t>
            </a:r>
            <a:r>
              <a:rPr lang="en-US" dirty="0" err="1" smtClean="0"/>
              <a:t>Drogba</a:t>
            </a:r>
            <a:r>
              <a:rPr lang="en-US" dirty="0" smtClean="0"/>
              <a:t> also works as a United Nations Development Program ambassador to other African nations.</a:t>
            </a:r>
          </a:p>
          <a:p>
            <a:r>
              <a:rPr lang="en-US" b="1" dirty="0" smtClean="0"/>
              <a:t>Specialty: </a:t>
            </a:r>
            <a:r>
              <a:rPr lang="en-US" dirty="0" err="1" smtClean="0"/>
              <a:t>Drogba</a:t>
            </a:r>
            <a:r>
              <a:rPr lang="en-US" dirty="0" smtClean="0"/>
              <a:t> leads a team of African and European soccer players who run soccer-skills camps for refugees and orphans around war-torn African nations. </a:t>
            </a:r>
          </a:p>
          <a:p>
            <a:r>
              <a:rPr lang="en-US" b="1" dirty="0" smtClean="0"/>
              <a:t>Personal: </a:t>
            </a:r>
            <a:r>
              <a:rPr lang="en-US" dirty="0" smtClean="0"/>
              <a:t>A busy athlete who plays on a European team (as well as his national team), </a:t>
            </a:r>
            <a:r>
              <a:rPr lang="en-US" dirty="0" err="1" smtClean="0"/>
              <a:t>Drogba</a:t>
            </a:r>
            <a:r>
              <a:rPr lang="en-US" dirty="0" smtClean="0"/>
              <a:t> is only available throughout the year for a one-week period to run the soccer camp.</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6198"/>
            <a:ext cx="3886200" cy="259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2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Expert #8</a:t>
            </a:r>
            <a:endParaRPr lang="en-US" dirty="0"/>
          </a:p>
        </p:txBody>
      </p:sp>
      <p:sp>
        <p:nvSpPr>
          <p:cNvPr id="3" name="Text Placeholder 2"/>
          <p:cNvSpPr>
            <a:spLocks noGrp="1"/>
          </p:cNvSpPr>
          <p:nvPr>
            <p:ph type="body" idx="1"/>
          </p:nvPr>
        </p:nvSpPr>
        <p:spPr/>
        <p:txBody>
          <a:bodyPr/>
          <a:lstStyle/>
          <a:p>
            <a:r>
              <a:rPr lang="en-US" dirty="0" smtClean="0"/>
              <a:t>Dr. Beth </a:t>
            </a:r>
            <a:r>
              <a:rPr lang="en-US" dirty="0" err="1" smtClean="0"/>
              <a:t>Lownik</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Qualifications</a:t>
            </a:r>
            <a:endParaRPr lang="en-US" dirty="0"/>
          </a:p>
        </p:txBody>
      </p:sp>
      <p:sp>
        <p:nvSpPr>
          <p:cNvPr id="6" name="Content Placeholder 5"/>
          <p:cNvSpPr>
            <a:spLocks noGrp="1"/>
          </p:cNvSpPr>
          <p:nvPr>
            <p:ph sz="quarter" idx="4"/>
          </p:nvPr>
        </p:nvSpPr>
        <p:spPr>
          <a:xfrm>
            <a:off x="4419600" y="2174874"/>
            <a:ext cx="3886200" cy="4454525"/>
          </a:xfrm>
        </p:spPr>
        <p:txBody>
          <a:bodyPr>
            <a:normAutofit fontScale="92500" lnSpcReduction="10000"/>
          </a:bodyPr>
          <a:lstStyle/>
          <a:p>
            <a:r>
              <a:rPr lang="en-US" b="1" dirty="0" smtClean="0"/>
              <a:t>Medical Doctor: </a:t>
            </a:r>
            <a:r>
              <a:rPr lang="en-US" dirty="0" smtClean="0"/>
              <a:t>Works as a pediatrician (child doctor) in Milwaukee, Wisconsin.</a:t>
            </a:r>
          </a:p>
          <a:p>
            <a:r>
              <a:rPr lang="en-US" b="1" dirty="0" smtClean="0"/>
              <a:t>Specialty: </a:t>
            </a:r>
            <a:r>
              <a:rPr lang="en-US" dirty="0" smtClean="0"/>
              <a:t>Public Health (starting public initiatives to improve overall health of a community) and Pediatrics </a:t>
            </a:r>
          </a:p>
          <a:p>
            <a:r>
              <a:rPr lang="en-US" b="1" dirty="0" smtClean="0"/>
              <a:t>Personal: </a:t>
            </a:r>
            <a:r>
              <a:rPr lang="en-US" dirty="0" smtClean="0"/>
              <a:t>Worked in the Peace Corps in the Dominican Republic in college; has spent every summer since medical school traveling to Uganda to run a women’s health clinic.</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3581400" cy="451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58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337</TotalTime>
  <Words>1123</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Role-Playing: Child Soldier Rehabilitation Team</vt:lpstr>
      <vt:lpstr>Expert #1</vt:lpstr>
      <vt:lpstr>Expert #2</vt:lpstr>
      <vt:lpstr>Expert #3</vt:lpstr>
      <vt:lpstr>Expert #4</vt:lpstr>
      <vt:lpstr>Expert #5</vt:lpstr>
      <vt:lpstr>Expert #6</vt:lpstr>
      <vt:lpstr>Expert #7</vt:lpstr>
      <vt:lpstr>Expert #8</vt:lpstr>
      <vt:lpstr>Expert #9</vt:lpstr>
      <vt:lpstr>Expert #10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Eble, Eric (Faculty)</dc:creator>
  <cp:lastModifiedBy>Eble, Eric (Faculty)</cp:lastModifiedBy>
  <cp:revision>18</cp:revision>
  <dcterms:created xsi:type="dcterms:W3CDTF">2013-08-14T12:59:58Z</dcterms:created>
  <dcterms:modified xsi:type="dcterms:W3CDTF">2013-08-15T01:52:31Z</dcterms:modified>
</cp:coreProperties>
</file>